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>
      <p:cViewPr varScale="1">
        <p:scale>
          <a:sx n="50" d="100"/>
          <a:sy n="50" d="100"/>
        </p:scale>
        <p:origin x="48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6EE328-6AFF-436B-881F-213D56084544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dirty="0"/>
              <a:t>2/19/2020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docs.google.com/document/" TargetMode="Externa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39MfuzP" TargetMode="External"/><Relationship Id="rId3" Type="http://schemas.microsoft.com/office/2007/relationships/hdphoto" Target="../media/hdphoto2.wdp"/><Relationship Id="rId7" Type="http://schemas.openxmlformats.org/officeDocument/2006/relationships/hyperlink" Target="http://bit.ly/2SRK1p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t.ly/2T39MCW" TargetMode="External"/><Relationship Id="rId5" Type="http://schemas.openxmlformats.org/officeDocument/2006/relationships/hyperlink" Target="http://bit.ly/2SWd9eY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://bit.ly/2SIgJKX" TargetMode="External"/><Relationship Id="rId9" Type="http://schemas.openxmlformats.org/officeDocument/2006/relationships/hyperlink" Target="http://bit.ly/2SGCRF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adobe.ly/38IY8n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becedapismenosti.eu/suradnicko-ucenje-ucenika-pixton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poslovnipuls.com/2019/10/24/5-nacina-kako-slack-moze-poboljsati-vas-timski-rad/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E948281-0364-4C04-A841-BD36C17BC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lika 4" descr="Slika na kojoj se prikazuje tekst, karta&#10;&#10;Opis je automatski generiran">
            <a:extLst>
              <a:ext uri="{FF2B5EF4-FFF2-40B4-BE49-F238E27FC236}">
                <a16:creationId xmlns:a16="http://schemas.microsoft.com/office/drawing/2014/main" id="{7E75CE16-2974-4992-9667-2E5D66241E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654" r="1414" b="27112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A78FA00-76B8-49BE-B95D-2772712D4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6"/>
            <a:ext cx="12192000" cy="2610465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51D5088-B07E-4D75-B920-608BD667D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4355692"/>
            <a:ext cx="9085940" cy="863894"/>
          </a:xfrm>
        </p:spPr>
        <p:txBody>
          <a:bodyPr anchor="b">
            <a:normAutofit fontScale="90000"/>
          </a:bodyPr>
          <a:lstStyle/>
          <a:p>
            <a:r>
              <a:rPr lang="hr-HR" sz="6800" dirty="0"/>
              <a:t>Suradničko učenje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F0D583B-69E2-46F7-9628-11031033E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0" y="5380357"/>
            <a:ext cx="9052560" cy="364482"/>
          </a:xfrm>
        </p:spPr>
        <p:txBody>
          <a:bodyPr>
            <a:noAutofit/>
          </a:bodyPr>
          <a:lstStyle/>
          <a:p>
            <a:r>
              <a:rPr lang="hr-HR" sz="2000" dirty="0"/>
              <a:t>21.2.2020.</a:t>
            </a:r>
          </a:p>
          <a:p>
            <a:r>
              <a:rPr lang="hr-HR" sz="2000" dirty="0"/>
              <a:t>U 19 sati</a:t>
            </a:r>
          </a:p>
          <a:p>
            <a:r>
              <a:rPr lang="hr-HR" sz="2000" dirty="0"/>
              <a:t>Webučionica 2 ciklus, 2020.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FD7541F-6ED3-4558-838A-A55FF8D6D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D455E42-2035-4EF5-A199-924E5FECE7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C02769F-4749-4B97-974D-6A8E70F2C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9517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osoba, na otvorenom, dijete, cesta&#10;&#10;Opis je automatski generiran">
            <a:extLst>
              <a:ext uri="{FF2B5EF4-FFF2-40B4-BE49-F238E27FC236}">
                <a16:creationId xmlns:a16="http://schemas.microsoft.com/office/drawing/2014/main" id="{9E190DF4-D141-4B33-B6F6-4C2D122D2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31" r="11413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4015B9C-179F-43A5-894D-58193B6A8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266" y="0"/>
            <a:ext cx="4639734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56A48CE-E098-47FC-A47C-C4166E0EB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3746" y="171119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hr-HR" sz="2700" dirty="0"/>
              <a:t>Kako pripremiti materijal za suradničko učenje?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B8B8F0D-0E99-477A-8B22-0EEF93F3A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8803" y="1888357"/>
            <a:ext cx="4306659" cy="42519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dirty="0">
                <a:latin typeface="Arial Nova" panose="020B0504020202020204" pitchFamily="34" charset="0"/>
              </a:rPr>
              <a:t>U dokumentu naglasiti sve elemente koji se traže.</a:t>
            </a:r>
          </a:p>
          <a:p>
            <a:pPr marL="0" indent="0">
              <a:buNone/>
            </a:pPr>
            <a:r>
              <a:rPr lang="hr-HR" dirty="0">
                <a:latin typeface="Arial Nova" panose="020B0504020202020204" pitchFamily="34" charset="0"/>
              </a:rPr>
              <a:t>Naglasiti koji su načini ponašanja i načini komunikacije.</a:t>
            </a:r>
          </a:p>
          <a:p>
            <a:pPr marL="0" indent="0">
              <a:buNone/>
            </a:pPr>
            <a:r>
              <a:rPr lang="hr-HR" dirty="0">
                <a:latin typeface="Arial Nova" panose="020B0504020202020204" pitchFamily="34" charset="0"/>
              </a:rPr>
              <a:t>Razmislite koje pozitivne i negativne stvari se mogu dogoditi tijekom takve suradnje (biti korak ispred svih).</a:t>
            </a:r>
          </a:p>
          <a:p>
            <a:pPr marL="0" indent="0">
              <a:buNone/>
            </a:pPr>
            <a:r>
              <a:rPr lang="hr-HR" dirty="0">
                <a:latin typeface="Arial Nova" panose="020B0504020202020204" pitchFamily="34" charset="0"/>
              </a:rPr>
              <a:t>Posebno staviti vremenske okvire jer rad na projektu ima vremenske okvire.</a:t>
            </a:r>
          </a:p>
          <a:p>
            <a:pPr marL="0" indent="0">
              <a:buNone/>
            </a:pPr>
            <a:r>
              <a:rPr lang="hr-HR" dirty="0">
                <a:latin typeface="Arial Nova" panose="020B0504020202020204" pitchFamily="34" charset="0"/>
              </a:rPr>
              <a:t>Tijekom rada ne kritizirati tuđi rad, tuđe pisanje ili tuđe ideje.</a:t>
            </a:r>
          </a:p>
          <a:p>
            <a:pPr marL="0" indent="0">
              <a:buNone/>
            </a:pPr>
            <a:endParaRPr lang="hr-HR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hr-HR" dirty="0">
                <a:latin typeface="Arial Nova" panose="020B0504020202020204" pitchFamily="34" charset="0"/>
              </a:rPr>
              <a:t>Pripremite online alat.</a:t>
            </a:r>
          </a:p>
          <a:p>
            <a:pPr marL="0" indent="0">
              <a:buNone/>
            </a:pPr>
            <a:r>
              <a:rPr lang="hr-HR" dirty="0">
                <a:latin typeface="Arial Nova" panose="020B0504020202020204" pitchFamily="34" charset="0"/>
                <a:hlinkClick r:id="rId5"/>
              </a:rPr>
              <a:t>https://docs.google.com/document/</a:t>
            </a:r>
            <a:endParaRPr lang="hr-HR" dirty="0">
              <a:latin typeface="Arial Nova" panose="020B05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F85F57-956F-40FF-BE22-C6EB6E36C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AA35EF8-94F7-4A24-AA24-845DB2A1F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38E4383-DE91-4221-BD38-50EFE3891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9919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97A292A-80D3-4BC8-9AEE-75ADE8669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hr-HR" dirty="0"/>
              <a:t>2.zadatak  do 28.2.2020.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DD08B52-6B97-4F9C-8CDA-304B8EF47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r>
              <a:rPr lang="hr-HR" dirty="0">
                <a:latin typeface="Arial Nova" panose="020B0504020202020204" pitchFamily="34" charset="0"/>
              </a:rPr>
              <a:t>1.grupa  imena od A – D </a:t>
            </a:r>
            <a:r>
              <a:rPr lang="hr-HR" dirty="0">
                <a:latin typeface="Arial Nova" panose="020B0504020202020204" pitchFamily="34" charset="0"/>
                <a:hlinkClick r:id="rId4"/>
              </a:rPr>
              <a:t>http://bit.ly/2SIgJKX</a:t>
            </a:r>
            <a:r>
              <a:rPr lang="hr-HR" dirty="0">
                <a:latin typeface="Arial Nova" panose="020B0504020202020204" pitchFamily="34" charset="0"/>
              </a:rPr>
              <a:t> </a:t>
            </a:r>
          </a:p>
          <a:p>
            <a:r>
              <a:rPr lang="hr-HR" dirty="0">
                <a:latin typeface="Arial Nova" panose="020B0504020202020204" pitchFamily="34" charset="0"/>
              </a:rPr>
              <a:t>2. grupa imena od Đ – H </a:t>
            </a:r>
            <a:r>
              <a:rPr lang="hr-HR" dirty="0">
                <a:latin typeface="Arial Nova" panose="020B0504020202020204" pitchFamily="34" charset="0"/>
                <a:hlinkClick r:id="rId5"/>
              </a:rPr>
              <a:t>http://bit.ly/2SWd9eY</a:t>
            </a:r>
            <a:r>
              <a:rPr lang="hr-HR" dirty="0">
                <a:latin typeface="Arial Nova" panose="020B0504020202020204" pitchFamily="34" charset="0"/>
              </a:rPr>
              <a:t> </a:t>
            </a:r>
          </a:p>
          <a:p>
            <a:r>
              <a:rPr lang="hr-HR" dirty="0">
                <a:latin typeface="Arial Nova" panose="020B0504020202020204" pitchFamily="34" charset="0"/>
              </a:rPr>
              <a:t>3. grupa imena od I – LJ </a:t>
            </a:r>
            <a:r>
              <a:rPr lang="hr-HR" dirty="0">
                <a:latin typeface="Arial Nova" panose="020B0504020202020204" pitchFamily="34" charset="0"/>
                <a:hlinkClick r:id="rId6"/>
              </a:rPr>
              <a:t>http://bit.ly/2T39MCW</a:t>
            </a:r>
            <a:r>
              <a:rPr lang="hr-HR" dirty="0">
                <a:latin typeface="Arial Nova" panose="020B0504020202020204" pitchFamily="34" charset="0"/>
              </a:rPr>
              <a:t> </a:t>
            </a:r>
          </a:p>
          <a:p>
            <a:r>
              <a:rPr lang="hr-HR" dirty="0">
                <a:latin typeface="Arial Nova" panose="020B0504020202020204" pitchFamily="34" charset="0"/>
              </a:rPr>
              <a:t>4. grupa imena od M – P  </a:t>
            </a:r>
            <a:r>
              <a:rPr lang="hr-HR" dirty="0">
                <a:latin typeface="Arial Nova" panose="020B0504020202020204" pitchFamily="34" charset="0"/>
                <a:hlinkClick r:id="rId7"/>
              </a:rPr>
              <a:t>http://bit.ly/2SRK1p2</a:t>
            </a:r>
            <a:r>
              <a:rPr lang="hr-HR" dirty="0">
                <a:latin typeface="Arial Nova" panose="020B0504020202020204" pitchFamily="34" charset="0"/>
              </a:rPr>
              <a:t> </a:t>
            </a:r>
          </a:p>
          <a:p>
            <a:r>
              <a:rPr lang="hr-HR" dirty="0">
                <a:latin typeface="Arial Nova" panose="020B0504020202020204" pitchFamily="34" charset="0"/>
              </a:rPr>
              <a:t>5. grupa imena od R – T </a:t>
            </a:r>
            <a:r>
              <a:rPr lang="hr-HR" dirty="0">
                <a:latin typeface="Arial Nova" panose="020B0504020202020204" pitchFamily="34" charset="0"/>
                <a:hlinkClick r:id="rId8"/>
              </a:rPr>
              <a:t>http://bit.ly/39MfuzP</a:t>
            </a:r>
            <a:r>
              <a:rPr lang="hr-HR" dirty="0">
                <a:latin typeface="Arial Nova" panose="020B0504020202020204" pitchFamily="34" charset="0"/>
              </a:rPr>
              <a:t> </a:t>
            </a:r>
          </a:p>
          <a:p>
            <a:r>
              <a:rPr lang="hr-HR" dirty="0">
                <a:latin typeface="Arial Nova" panose="020B0504020202020204" pitchFamily="34" charset="0"/>
              </a:rPr>
              <a:t>6. grupa imena od U – Ž </a:t>
            </a:r>
            <a:r>
              <a:rPr lang="hr-HR" dirty="0">
                <a:latin typeface="Arial Nova" panose="020B0504020202020204" pitchFamily="34" charset="0"/>
                <a:hlinkClick r:id="rId9"/>
              </a:rPr>
              <a:t>http://bit.ly/2SG</a:t>
            </a:r>
            <a:r>
              <a:rPr lang="hr-HR" dirty="0">
                <a:latin typeface="Arial Nova" panose="020B0504020202020204" pitchFamily="34" charset="0"/>
                <a:hlinkClick r:id="rId9"/>
              </a:rPr>
              <a:t>CRFg</a:t>
            </a:r>
            <a:r>
              <a:rPr lang="hr-HR" dirty="0">
                <a:latin typeface="Arial Nova" panose="020B0504020202020204" pitchFamily="34" charset="0"/>
              </a:rPr>
              <a:t> </a:t>
            </a:r>
          </a:p>
          <a:p>
            <a:endParaRPr lang="hr-HR" dirty="0">
              <a:latin typeface="Arial Nova" panose="020B0504020202020204" pitchFamily="34" charset="0"/>
            </a:endParaRPr>
          </a:p>
          <a:p>
            <a:r>
              <a:rPr lang="hr-HR" dirty="0">
                <a:latin typeface="Arial Nova" panose="020B0504020202020204" pitchFamily="34" charset="0"/>
              </a:rPr>
              <a:t>Potvrde ćete dobiti u navedenim grupama </a:t>
            </a:r>
            <a:r>
              <a:rPr lang="hr-HR" b="1" dirty="0">
                <a:latin typeface="Arial Nova" panose="020B0504020202020204" pitchFamily="34" charset="0"/>
              </a:rPr>
              <a:t>28.2.2020. u 20 h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528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hlinkClick r:id="rId2"/>
            <a:extLst>
              <a:ext uri="{FF2B5EF4-FFF2-40B4-BE49-F238E27FC236}">
                <a16:creationId xmlns:a16="http://schemas.microsoft.com/office/drawing/2014/main" id="{69DC3E6F-23A5-4A31-AB42-473586BE2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1100" y="536643"/>
            <a:ext cx="8896350" cy="6321357"/>
          </a:xfr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A632CD9A-7B20-43D0-B12C-4667F2AC9541}"/>
              </a:ext>
            </a:extLst>
          </p:cNvPr>
          <p:cNvSpPr/>
          <p:nvPr/>
        </p:nvSpPr>
        <p:spPr>
          <a:xfrm>
            <a:off x="4358222" y="213477"/>
            <a:ext cx="28017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>
                <a:solidFill>
                  <a:srgbClr val="000000"/>
                </a:solidFill>
                <a:latin typeface="adobe-clean"/>
                <a:hlinkClick r:id="rId2"/>
              </a:rPr>
              <a:t>https://adobe.ly/38IY8ny</a:t>
            </a:r>
            <a:endParaRPr lang="hr-HR" sz="2000" dirty="0">
              <a:solidFill>
                <a:srgbClr val="000000"/>
              </a:solidFill>
              <a:latin typeface="adobe-clean"/>
            </a:endParaRP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886911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29B68D6-C6CC-4D1D-92F1-5FE2522D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51D8CC7-1874-4A69-BABD-EDC7E5989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hr-HR" dirty="0"/>
              <a:t>Suradničko učenje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8E645C9-66D4-40E2-93C9-D3F4C31E6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79" y="2121408"/>
            <a:ext cx="6743845" cy="4050792"/>
          </a:xfrm>
        </p:spPr>
        <p:txBody>
          <a:bodyPr>
            <a:normAutofit/>
          </a:bodyPr>
          <a:lstStyle/>
          <a:p>
            <a:r>
              <a:rPr lang="hr-HR" sz="1800" dirty="0">
                <a:latin typeface="Arial Nova" panose="020B0504020202020204" pitchFamily="34" charset="0"/>
              </a:rPr>
              <a:t>Citat Ladislava Bognara: mnogi drugi termini kao što su</a:t>
            </a:r>
          </a:p>
          <a:p>
            <a:pPr marL="0" indent="0">
              <a:buNone/>
            </a:pPr>
            <a:r>
              <a:rPr lang="hr-HR" sz="1800" i="1" dirty="0">
                <a:latin typeface="Arial Nova" panose="020B0504020202020204" pitchFamily="34" charset="0"/>
              </a:rPr>
              <a:t>interakcijsko učenje, iskustveno učenje, timsko učenje, akcijsko učenje, suradničko učenje </a:t>
            </a:r>
            <a:r>
              <a:rPr lang="pl-PL" sz="1800" i="1" dirty="0">
                <a:latin typeface="Arial Nova" panose="020B0504020202020204" pitchFamily="34" charset="0"/>
              </a:rPr>
              <a:t>koji samo naglašavaju neki od aspekata grupnog oblika. Ipak, u svim tim terminima postoje i </a:t>
            </a:r>
            <a:r>
              <a:rPr lang="hr-HR" sz="1800" i="1" dirty="0">
                <a:latin typeface="Arial Nova" panose="020B0504020202020204" pitchFamily="34" charset="0"/>
              </a:rPr>
              <a:t>izvjesne razlike, a mi ćemo se zadržati na specifičnostima suradničkog učenja.</a:t>
            </a:r>
          </a:p>
          <a:p>
            <a:r>
              <a:rPr lang="hr-HR" sz="1800" i="1" dirty="0">
                <a:latin typeface="Arial Nova" panose="020B0504020202020204" pitchFamily="34" charset="0"/>
              </a:rPr>
              <a:t>Suradničko učenje potiče rad u skupinama /timski rad. Učenici rade zajedno, u parovima ili u manjim skupinama. Za uspješnost suradničkog učenja važna je kvaliteta interakcije među sudionicima u samome procesu učenja</a:t>
            </a:r>
          </a:p>
          <a:p>
            <a:r>
              <a:rPr lang="hr-HR" sz="1800" i="1" dirty="0">
                <a:latin typeface="Arial Nova" panose="020B0504020202020204" pitchFamily="34" charset="0"/>
              </a:rPr>
              <a:t>Da bi pravilno sproveli suradničko učenje potrebo je da i sami u njemu sudjelujemo i da budemo aktivni u određenoj skupini da vidimo sve pozitivne i negativne strane takvoga pristupa.</a:t>
            </a:r>
          </a:p>
        </p:txBody>
      </p:sp>
      <p:pic>
        <p:nvPicPr>
          <p:cNvPr id="5" name="Slika 4" descr="Slika na kojoj se prikazuje stol, crtež, tetovaža, grafiti&#10;&#10;Opis je automatski generiran">
            <a:extLst>
              <a:ext uri="{FF2B5EF4-FFF2-40B4-BE49-F238E27FC236}">
                <a16:creationId xmlns:a16="http://schemas.microsoft.com/office/drawing/2014/main" id="{8B1F3FEB-6DB0-4AB1-96D9-5220EE6748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94"/>
          <a:stretch/>
        </p:blipFill>
        <p:spPr>
          <a:xfrm>
            <a:off x="8203460" y="794071"/>
            <a:ext cx="3369177" cy="497248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732A386-7C2A-439A-BB1D-5CC2440E6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1CD6A5D-4173-44ED-B98B-3F6324222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9485095-E900-493D-BBC5-801B7384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3301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D508391-0C7C-4FC3-B566-1D7584AB5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51D8CC7-1874-4A69-BABD-EDC7E5989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hr-HR" dirty="0"/>
              <a:t>Suradničko učenje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8E645C9-66D4-40E2-93C9-D3F4C31E6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79" y="2121408"/>
            <a:ext cx="6743845" cy="4050792"/>
          </a:xfrm>
        </p:spPr>
        <p:txBody>
          <a:bodyPr>
            <a:normAutofit/>
          </a:bodyPr>
          <a:lstStyle/>
          <a:p>
            <a:r>
              <a:rPr lang="hr-HR" sz="1800" i="1" dirty="0">
                <a:latin typeface="Arial Nova" panose="020B0504020202020204" pitchFamily="34" charset="0"/>
              </a:rPr>
              <a:t>Suradničko učenje uključuje zajedničko rješavanje problema, predlaganje i istraživanje dogovorenih tema te stvaranje novih ideja, novih kombinacija ili jedinstvene inovacije.(Meredith i sur., 1998, Peko, Pintarić, 1999).</a:t>
            </a:r>
          </a:p>
          <a:p>
            <a:r>
              <a:rPr lang="hr-HR" sz="1800" i="1" dirty="0">
                <a:latin typeface="Arial Nova" panose="020B0504020202020204" pitchFamily="34" charset="0"/>
              </a:rPr>
              <a:t>Razna istraživanja dokazuju da je primjenom suradničkoga učenja poučavanje kvalitetnije i zanimljivije, a učenje uspješnije. Osim usvajanja znanja, učenici razvijaju kritičko, kreativno i logičko mišljenje, različite komunikacijske i socijalne vještine te jačaju samopoštovanje.(Richardson, 1997)</a:t>
            </a:r>
          </a:p>
          <a:p>
            <a:pPr marL="0" indent="0">
              <a:buNone/>
            </a:pPr>
            <a:r>
              <a:rPr lang="hr-HR" sz="1800" i="1" dirty="0">
                <a:latin typeface="Arial Nova" panose="020B0504020202020204" pitchFamily="34" charset="0"/>
              </a:rPr>
              <a:t>ZAŠTO SURADNIČKO UČENJE?</a:t>
            </a:r>
          </a:p>
          <a:p>
            <a:pPr marL="0" indent="0">
              <a:buNone/>
            </a:pPr>
            <a:r>
              <a:rPr lang="hr-HR" sz="1800" i="1" dirty="0">
                <a:latin typeface="Arial Nova" panose="020B0504020202020204" pitchFamily="34" charset="0"/>
              </a:rPr>
              <a:t>Učiteljeva snaga leži u radoznalosti, otvorenosti duha, spremnosti za priznavanjem pogrešaka, stalnoj želji za učenjem, razvoju kritičkog mišljenja i predviđanju promjena u cjeloživotnom učenju (Mlinarević, 2002).</a:t>
            </a:r>
          </a:p>
        </p:txBody>
      </p:sp>
      <p:pic>
        <p:nvPicPr>
          <p:cNvPr id="6" name="Slika 5" descr="Slika na kojoj se prikazuje stol, košulja&#10;&#10;Opis je automatski generiran">
            <a:extLst>
              <a:ext uri="{FF2B5EF4-FFF2-40B4-BE49-F238E27FC236}">
                <a16:creationId xmlns:a16="http://schemas.microsoft.com/office/drawing/2014/main" id="{B9A1322C-5DF1-40DD-BE3D-950E4E71C6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86" r="18909" b="-1"/>
          <a:stretch/>
        </p:blipFill>
        <p:spPr>
          <a:xfrm>
            <a:off x="8203460" y="640080"/>
            <a:ext cx="3369177" cy="528047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BDCAC16B-C491-4A46-9272-A272F8DE1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ADDB335-54B8-4EA8-9909-FB3AC45B81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EB3FC06-E797-4711-A23E-8A7AFB337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1744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prijenosnik, osoba, prozor, sjedenje&#10;&#10;Opis je automatski generiran">
            <a:extLst>
              <a:ext uri="{FF2B5EF4-FFF2-40B4-BE49-F238E27FC236}">
                <a16:creationId xmlns:a16="http://schemas.microsoft.com/office/drawing/2014/main" id="{8C3262B5-ABEF-4222-B64C-6E1BC8A46B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944" b="18056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0D87137-C549-49C9-9E77-B0610E949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737D626-8CB2-413F-BA1C-691F042B4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4">
              <a:alphaModFix amt="35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4637301-2794-466D-91EC-9E80A9BEF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anchor="ctr">
            <a:normAutofit/>
          </a:bodyPr>
          <a:lstStyle/>
          <a:p>
            <a:r>
              <a:rPr lang="hr-HR">
                <a:solidFill>
                  <a:schemeClr val="tx1"/>
                </a:solidFill>
              </a:rPr>
              <a:t>Suradničko učenje u suvremeno doba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8BD9F3-6643-4052-A65D-4586FCD39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>
            <a:normAutofit/>
          </a:bodyPr>
          <a:lstStyle/>
          <a:p>
            <a:r>
              <a:rPr lang="hr-HR" sz="1700"/>
              <a:t>Uz pomoć tehnologije</a:t>
            </a:r>
          </a:p>
          <a:p>
            <a:r>
              <a:rPr lang="hr-HR" sz="1700"/>
              <a:t>Nema zidova</a:t>
            </a:r>
          </a:p>
          <a:p>
            <a:r>
              <a:rPr lang="hr-HR" sz="1700"/>
              <a:t>Dostupnost sadržaja</a:t>
            </a:r>
          </a:p>
          <a:p>
            <a:r>
              <a:rPr lang="hr-HR" sz="1700"/>
              <a:t>Mogućnost nadopunjavanja sadržaja</a:t>
            </a:r>
          </a:p>
          <a:p>
            <a:r>
              <a:rPr lang="hr-HR" sz="1700"/>
              <a:t>Mogućnost kritičkog mišljenja</a:t>
            </a:r>
          </a:p>
          <a:p>
            <a:r>
              <a:rPr lang="hr-HR" sz="1700"/>
              <a:t>Više ljudi ima različita mišljenja i pogleda na svijet, razvoj tolerancije i prihvatljivosti</a:t>
            </a:r>
          </a:p>
          <a:p>
            <a:r>
              <a:rPr lang="hr-HR" sz="1700"/>
              <a:t>Razvijanje digitalnih vještina</a:t>
            </a:r>
          </a:p>
          <a:p>
            <a:r>
              <a:rPr lang="hr-HR" sz="1700"/>
              <a:t>Mogućnost rada u vrijeme koje odgovara pojedincu</a:t>
            </a:r>
          </a:p>
          <a:p>
            <a:r>
              <a:rPr lang="hr-HR" sz="1700"/>
              <a:t>Mogućnost i sastanaka uživo</a:t>
            </a:r>
          </a:p>
          <a:p>
            <a:r>
              <a:rPr lang="hr-HR" sz="1700"/>
              <a:t>Životne vrijednosti</a:t>
            </a:r>
            <a:endParaRPr lang="en-US" sz="17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1E96018-B22F-4F69-A476-E69AD0177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48B6ECE-AE16-413C-89BA-B4DC741A4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35FC4B0-34E5-49B0-81B1-5B5C805B3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3156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8CE2A87-DBA0-4B0D-98B6-FA36B850B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51D8CC7-1874-4A69-BABD-EDC7E5989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hr-HR" dirty="0"/>
              <a:t>Komunikacijske vještine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8E645C9-66D4-40E2-93C9-D3F4C31E6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79" y="2121408"/>
            <a:ext cx="6743845" cy="4050792"/>
          </a:xfrm>
        </p:spPr>
        <p:txBody>
          <a:bodyPr>
            <a:normAutofit lnSpcReduction="10000"/>
          </a:bodyPr>
          <a:lstStyle/>
          <a:p>
            <a:r>
              <a:rPr lang="hr-HR" sz="1800" i="1" dirty="0">
                <a:latin typeface="Arial Nova" panose="020B0504020202020204" pitchFamily="34" charset="0"/>
              </a:rPr>
              <a:t>Učinkovite komunikacijske vještine omogućuju učitelju stvaranje pozitivnih uvjeta za učenje i istodobno zadovoljavanje učenikovih i svojih potreba. Ono što učitelj namjerno ili nenamjerno radi, služi kao model učenicima, tzv. skriveni kurikulum.(</a:t>
            </a:r>
            <a:r>
              <a:rPr lang="hr-HR" sz="1800" i="1" dirty="0" err="1">
                <a:latin typeface="Arial Nova" panose="020B0504020202020204" pitchFamily="34" charset="0"/>
              </a:rPr>
              <a:t>L.Bognar</a:t>
            </a:r>
            <a:r>
              <a:rPr lang="hr-HR" sz="1800" i="1" dirty="0">
                <a:latin typeface="Arial Nova" panose="020B0504020202020204" pitchFamily="34" charset="0"/>
              </a:rPr>
              <a:t>)</a:t>
            </a:r>
          </a:p>
          <a:p>
            <a:r>
              <a:rPr lang="hr-HR" sz="1800" i="1" dirty="0">
                <a:latin typeface="Arial Nova" panose="020B0504020202020204" pitchFamily="34" charset="0"/>
              </a:rPr>
              <a:t>Učitelj učeći svakodnevno širi svoje spoznaje te ih nastoji na  najbolji način oblikovati za potrebe zajednice u kojoj radi. (stvara)</a:t>
            </a:r>
          </a:p>
          <a:p>
            <a:r>
              <a:rPr lang="hr-HR" sz="1800" i="1" dirty="0">
                <a:latin typeface="Arial Nova" panose="020B0504020202020204" pitchFamily="34" charset="0"/>
              </a:rPr>
              <a:t>Vještina poučavanja sve se više pretvara u umijeće poučavanja djece da sama sebe poučavaju" (</a:t>
            </a:r>
            <a:r>
              <a:rPr lang="hr-HR" sz="1800" i="1" dirty="0" err="1">
                <a:latin typeface="Arial Nova" panose="020B0504020202020204" pitchFamily="34" charset="0"/>
              </a:rPr>
              <a:t>Wallenberg</a:t>
            </a:r>
            <a:r>
              <a:rPr lang="hr-HR" sz="1800" i="1" dirty="0">
                <a:latin typeface="Arial Nova" panose="020B0504020202020204" pitchFamily="34" charset="0"/>
              </a:rPr>
              <a:t> i </a:t>
            </a:r>
            <a:r>
              <a:rPr lang="hr-HR" sz="1800" i="1" dirty="0" err="1">
                <a:latin typeface="Arial Nova" panose="020B0504020202020204" pitchFamily="34" charset="0"/>
              </a:rPr>
              <a:t>Bogolea</a:t>
            </a:r>
            <a:r>
              <a:rPr lang="hr-HR" sz="1800" i="1" dirty="0">
                <a:latin typeface="Arial Nova" panose="020B0504020202020204" pitchFamily="34" charset="0"/>
              </a:rPr>
              <a:t>, 2001.)</a:t>
            </a:r>
          </a:p>
          <a:p>
            <a:r>
              <a:rPr lang="hr-HR" sz="1800" i="1" dirty="0">
                <a:latin typeface="Arial Nova" panose="020B0504020202020204" pitchFamily="34" charset="0"/>
              </a:rPr>
              <a:t>Za kvalitetno suradničko učenje potrebno je da imamo voditelja s dobrim komunikacijskim i organizacijskim sposobnostima.</a:t>
            </a:r>
          </a:p>
          <a:p>
            <a:r>
              <a:rPr lang="hr-HR" sz="1800" i="1" dirty="0">
                <a:latin typeface="Arial Nova" panose="020B0504020202020204" pitchFamily="34" charset="0"/>
              </a:rPr>
              <a:t>Suradničko učenje je važno jer u životu će raditi u različitim skupinama, timovima i moraju se znati „nositi” s različitošću.</a:t>
            </a:r>
          </a:p>
          <a:p>
            <a:endParaRPr lang="hr-HR" sz="1800" i="1" dirty="0">
              <a:latin typeface="Arial Nova" panose="020B0504020202020204" pitchFamily="34" charset="0"/>
            </a:endParaRPr>
          </a:p>
          <a:p>
            <a:endParaRPr lang="hr-HR" sz="1800" i="1" dirty="0">
              <a:latin typeface="Arial Nova" panose="020B0504020202020204" pitchFamily="34" charset="0"/>
            </a:endParaRPr>
          </a:p>
        </p:txBody>
      </p:sp>
      <p:pic>
        <p:nvPicPr>
          <p:cNvPr id="5" name="Slika 4" descr="Slika na kojoj se prikazuje osoba, grupa, zgrada, ograda&#10;&#10;Opis je automatski generiran">
            <a:extLst>
              <a:ext uri="{FF2B5EF4-FFF2-40B4-BE49-F238E27FC236}">
                <a16:creationId xmlns:a16="http://schemas.microsoft.com/office/drawing/2014/main" id="{EB61AF45-21AE-4024-92B3-00DD9A3693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021" r="30162"/>
          <a:stretch/>
        </p:blipFill>
        <p:spPr>
          <a:xfrm>
            <a:off x="7545274" y="10"/>
            <a:ext cx="4646726" cy="685799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3F4FDEC5-B98A-4D9F-BB63-FA5A1ED9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779EAC7-1067-454B-8145-AE5BF6ECB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BEA0E4E-FF8C-4EBC-87F8-743D03BEBF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1853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47F26634-9FA8-4679-B619-B9DFA21E0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51D8CC7-1874-4A69-BABD-EDC7E5989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hr-HR" sz="3200" dirty="0"/>
              <a:t>Digitalni alati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2631871-1B98-44B5-A8D9-25062C141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99" y="1498493"/>
            <a:ext cx="6882269" cy="3871275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8E645C9-66D4-40E2-93C9-D3F4C31E6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51" y="2121408"/>
            <a:ext cx="3544034" cy="4050792"/>
          </a:xfrm>
        </p:spPr>
        <p:txBody>
          <a:bodyPr>
            <a:normAutofit/>
          </a:bodyPr>
          <a:lstStyle/>
          <a:p>
            <a:endParaRPr lang="hr-HR" sz="1600" i="1" dirty="0">
              <a:latin typeface="Arial Nova" panose="020B0504020202020204" pitchFamily="34" charset="0"/>
            </a:endParaRPr>
          </a:p>
          <a:p>
            <a:r>
              <a:rPr lang="hr-HR" i="1" dirty="0">
                <a:latin typeface="Arial Nova" panose="020B0504020202020204" pitchFamily="34" charset="0"/>
              </a:rPr>
              <a:t>Microsoft Teams aplikacija za mobitele i računala</a:t>
            </a:r>
          </a:p>
          <a:p>
            <a:pPr marL="0" indent="0">
              <a:buNone/>
            </a:pPr>
            <a:r>
              <a:rPr lang="hr-HR" i="1" dirty="0">
                <a:latin typeface="Arial Nova" panose="020B0504020202020204" pitchFamily="34" charset="0"/>
              </a:rPr>
              <a:t>(rad u grupama koje određuje administrator, mogućnost postavljanja dokumenata, uspostave video poziva, chata…)</a:t>
            </a:r>
          </a:p>
          <a:p>
            <a:pPr marL="0" indent="0">
              <a:buNone/>
            </a:pPr>
            <a:r>
              <a:rPr lang="hr-HR" i="1" dirty="0">
                <a:latin typeface="Arial Nova" panose="020B0504020202020204" pitchFamily="34" charset="0"/>
              </a:rPr>
              <a:t>U paketu Office 365 svi učenici imaju svoje račune i mogu pristupiti ovoj aplikaciji.</a:t>
            </a:r>
          </a:p>
          <a:p>
            <a:pPr marL="0" indent="0">
              <a:buNone/>
            </a:pPr>
            <a:endParaRPr lang="hr-HR" sz="1600" i="1" dirty="0">
              <a:latin typeface="Arial Nova" panose="020B050402020202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9456847-F660-4ED4-9541-E8AB51FCA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BA548B4-3D52-4409-99DD-B2A24D201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AE84337-22C7-4E22-AAE5-97E3848BC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6076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54">
            <a:extLst>
              <a:ext uri="{FF2B5EF4-FFF2-40B4-BE49-F238E27FC236}">
                <a16:creationId xmlns:a16="http://schemas.microsoft.com/office/drawing/2014/main" id="{B8CE2A87-DBA0-4B0D-98B6-FA36B850B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51D8CC7-1874-4A69-BABD-EDC7E5989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hr-HR"/>
              <a:t>Google dokumenti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8E645C9-66D4-40E2-93C9-D3F4C31E6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79" y="2121408"/>
            <a:ext cx="6743845" cy="4050792"/>
          </a:xfrm>
        </p:spPr>
        <p:txBody>
          <a:bodyPr>
            <a:normAutofit/>
          </a:bodyPr>
          <a:lstStyle/>
          <a:p>
            <a:endParaRPr lang="hr-HR" sz="1800" i="1" dirty="0">
              <a:latin typeface="Arial Nova" panose="020B0504020202020204" pitchFamily="34" charset="0"/>
            </a:endParaRPr>
          </a:p>
          <a:p>
            <a:r>
              <a:rPr lang="hr-HR" dirty="0">
                <a:latin typeface="Arial Nova" panose="020B0504020202020204" pitchFamily="34" charset="0"/>
              </a:rPr>
              <a:t>Google dokumenti su dokumenti o kojima smo već imali </a:t>
            </a:r>
            <a:r>
              <a:rPr lang="hr-HR" dirty="0" err="1">
                <a:latin typeface="Arial Nova" panose="020B0504020202020204" pitchFamily="34" charset="0"/>
              </a:rPr>
              <a:t>webinar</a:t>
            </a:r>
            <a:r>
              <a:rPr lang="hr-HR" dirty="0">
                <a:latin typeface="Arial Nova" panose="020B0504020202020204" pitchFamily="34" charset="0"/>
              </a:rPr>
              <a:t>, a danas ćete ih upoznati kao suradnički alat.</a:t>
            </a:r>
          </a:p>
          <a:p>
            <a:pPr marL="0" indent="0">
              <a:buNone/>
            </a:pPr>
            <a:endParaRPr lang="hr-HR" sz="1800" i="1" dirty="0">
              <a:latin typeface="Arial Nova" panose="020B050402020202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70D03D6-9737-4882-A92E-897DA1BFD4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89" r="17554"/>
          <a:stretch/>
        </p:blipFill>
        <p:spPr>
          <a:xfrm>
            <a:off x="7545274" y="10"/>
            <a:ext cx="4646726" cy="6857990"/>
          </a:xfrm>
          <a:prstGeom prst="rect">
            <a:avLst/>
          </a:prstGeom>
        </p:spPr>
      </p:pic>
      <p:grpSp>
        <p:nvGrpSpPr>
          <p:cNvPr id="62" name="Group 56">
            <a:extLst>
              <a:ext uri="{FF2B5EF4-FFF2-40B4-BE49-F238E27FC236}">
                <a16:creationId xmlns:a16="http://schemas.microsoft.com/office/drawing/2014/main" id="{3F4FDEC5-B98A-4D9F-BB63-FA5A1ED9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63" name="Oval 57">
              <a:extLst>
                <a:ext uri="{FF2B5EF4-FFF2-40B4-BE49-F238E27FC236}">
                  <a16:creationId xmlns:a16="http://schemas.microsoft.com/office/drawing/2014/main" id="{D779EAC7-1067-454B-8145-AE5BF6ECB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64" name="Oval 58">
              <a:extLst>
                <a:ext uri="{FF2B5EF4-FFF2-40B4-BE49-F238E27FC236}">
                  <a16:creationId xmlns:a16="http://schemas.microsoft.com/office/drawing/2014/main" id="{8BEA0E4E-FF8C-4EBC-87F8-743D03BEBF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1729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7F26634-9FA8-4679-B619-B9DFA21E0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B092CAE-80E3-4D93-9E8E-9E6CBE8E3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hr-HR" sz="3200" dirty="0" err="1"/>
              <a:t>Slack</a:t>
            </a:r>
            <a:endParaRPr lang="hr-HR" sz="3200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989379DC-31CB-4710-A653-2739AD51F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99" y="1636138"/>
            <a:ext cx="6882269" cy="3595985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C341F75-0DDA-4642-86EE-904D710E1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51" y="2121408"/>
            <a:ext cx="3544034" cy="4050792"/>
          </a:xfrm>
        </p:spPr>
        <p:txBody>
          <a:bodyPr>
            <a:normAutofit/>
          </a:bodyPr>
          <a:lstStyle/>
          <a:p>
            <a:r>
              <a:rPr lang="hr-HR" sz="1800" dirty="0"/>
              <a:t>Digitalni alat za suradnju</a:t>
            </a:r>
          </a:p>
          <a:p>
            <a:pPr marL="0" indent="0">
              <a:buNone/>
            </a:pPr>
            <a:r>
              <a:rPr lang="hr-HR" sz="1800" dirty="0"/>
              <a:t>Osoba otvara sobe/područje oko koje teme se okupljaju  ljudi</a:t>
            </a:r>
          </a:p>
          <a:p>
            <a:pPr marL="0" indent="0">
              <a:buNone/>
            </a:pPr>
            <a:r>
              <a:rPr lang="hr-HR" sz="1800" dirty="0"/>
              <a:t>Koristi se u poslovnom svijetu.</a:t>
            </a:r>
          </a:p>
          <a:p>
            <a:pPr marL="0" indent="0">
              <a:buNone/>
            </a:pPr>
            <a:r>
              <a:rPr lang="hr-HR" sz="1800" dirty="0"/>
              <a:t>Potrebno se registrirati.</a:t>
            </a:r>
          </a:p>
          <a:p>
            <a:pPr marL="0" indent="0">
              <a:buNone/>
            </a:pPr>
            <a:r>
              <a:rPr lang="hr-HR" sz="1800" dirty="0"/>
              <a:t>Ima sve kao Microsoft Teams.</a:t>
            </a:r>
          </a:p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r>
              <a:rPr lang="hr-HR" sz="1800" dirty="0">
                <a:hlinkClick r:id="rId5"/>
              </a:rPr>
              <a:t>LINK za članak o </a:t>
            </a:r>
            <a:r>
              <a:rPr lang="hr-HR" sz="1800" dirty="0" err="1">
                <a:hlinkClick r:id="rId5"/>
              </a:rPr>
              <a:t>Slacku</a:t>
            </a:r>
            <a:r>
              <a:rPr lang="hr-HR" sz="1800" dirty="0">
                <a:hlinkClick r:id="rId5"/>
              </a:rPr>
              <a:t>.</a:t>
            </a:r>
            <a:endParaRPr lang="hr-HR" sz="1800" dirty="0"/>
          </a:p>
          <a:p>
            <a:pPr marL="0" indent="0">
              <a:buNone/>
            </a:pPr>
            <a:endParaRPr lang="hr-HR" sz="16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456847-F660-4ED4-9541-E8AB51FCA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BA548B4-3D52-4409-99DD-B2A24D201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AE84337-22C7-4E22-AAE5-97E3848BC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8932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7F26634-9FA8-4679-B619-B9DFA21E0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B092CAE-80E3-4D93-9E8E-9E6CBE8E3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hr-HR" sz="3200" dirty="0"/>
              <a:t>Facebook grupe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128CE53-32D7-454B-AF2D-67716DE52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99" y="1137173"/>
            <a:ext cx="6882269" cy="459391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C341F75-0DDA-4642-86EE-904D710E1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51" y="2121408"/>
            <a:ext cx="3544034" cy="4050792"/>
          </a:xfrm>
        </p:spPr>
        <p:txBody>
          <a:bodyPr>
            <a:normAutofit/>
          </a:bodyPr>
          <a:lstStyle/>
          <a:p>
            <a:r>
              <a:rPr lang="hr-HR" dirty="0">
                <a:latin typeface="Arial Nova" panose="020B0504020202020204" pitchFamily="34" charset="0"/>
              </a:rPr>
              <a:t>Grupe suradnje za odrasle osobe (iznad 13.godine).</a:t>
            </a:r>
          </a:p>
          <a:p>
            <a:pPr marL="0" indent="0">
              <a:buNone/>
            </a:pPr>
            <a:endParaRPr lang="hr-HR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hr-HR" dirty="0">
                <a:latin typeface="Arial Nova" panose="020B0504020202020204" pitchFamily="34" charset="0"/>
              </a:rPr>
              <a:t>Facebook u obrazovanju pruža mogućnost stvaranja učenja (lekcija) i izrade različitih webinara Facebook live i praćenja projekata.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9456847-F660-4ED4-9541-E8AB51FCA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BA548B4-3D52-4409-99DD-B2A24D201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AE84337-22C7-4E22-AAE5-97E3848BC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54672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og od drveta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758</Words>
  <Application>Microsoft Office PowerPoint</Application>
  <PresentationFormat>Široki zaslon</PresentationFormat>
  <Paragraphs>70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20" baseType="lpstr">
      <vt:lpstr>adobe-clean</vt:lpstr>
      <vt:lpstr>Arial Nova</vt:lpstr>
      <vt:lpstr>Calibri</vt:lpstr>
      <vt:lpstr>Georgia</vt:lpstr>
      <vt:lpstr>Rockwell Extra Bold</vt:lpstr>
      <vt:lpstr>Trebuchet MS</vt:lpstr>
      <vt:lpstr>Wingdings</vt:lpstr>
      <vt:lpstr>Slog od drveta</vt:lpstr>
      <vt:lpstr>Suradničko učenje</vt:lpstr>
      <vt:lpstr>Suradničko učenje</vt:lpstr>
      <vt:lpstr>Suradničko učenje</vt:lpstr>
      <vt:lpstr>Suradničko učenje u suvremeno doba</vt:lpstr>
      <vt:lpstr>Komunikacijske vještine</vt:lpstr>
      <vt:lpstr>Digitalni alati</vt:lpstr>
      <vt:lpstr>Google dokumenti</vt:lpstr>
      <vt:lpstr>Slack</vt:lpstr>
      <vt:lpstr>Facebook grupe</vt:lpstr>
      <vt:lpstr>Kako pripremiti materijal za suradničko učenje?</vt:lpstr>
      <vt:lpstr>2.zadatak  do 28.2.2020.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Suradničko učenje</dc:title>
  <dc:creator>Sanny 1402</dc:creator>
  <cp:lastModifiedBy>Sanny 1402</cp:lastModifiedBy>
  <cp:revision>7</cp:revision>
  <dcterms:created xsi:type="dcterms:W3CDTF">2020-02-19T21:50:51Z</dcterms:created>
  <dcterms:modified xsi:type="dcterms:W3CDTF">2020-02-19T22:31:10Z</dcterms:modified>
</cp:coreProperties>
</file>